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1" r:id="rId2"/>
  </p:sldIdLst>
  <p:sldSz cx="8229600" cy="10515600"/>
  <p:notesSz cx="6858000" cy="9144000"/>
  <p:defaultTextStyle>
    <a:defPPr>
      <a:defRPr lang="en-US"/>
    </a:defPPr>
    <a:lvl1pPr marL="0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1pPr>
    <a:lvl2pPr marL="334696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2pPr>
    <a:lvl3pPr marL="669392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3pPr>
    <a:lvl4pPr marL="1004087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4pPr>
    <a:lvl5pPr marL="1338783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5pPr>
    <a:lvl6pPr marL="1673479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6pPr>
    <a:lvl7pPr marL="2008175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7pPr>
    <a:lvl8pPr marL="2342871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8pPr>
    <a:lvl9pPr marL="2677567" algn="l" defTabSz="669392" rtl="0" eaLnBrk="1" latinLnBrk="0" hangingPunct="1">
      <a:defRPr sz="13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5250"/>
    <a:srgbClr val="321749"/>
    <a:srgbClr val="2A9C9D"/>
    <a:srgbClr val="FFF7E6"/>
    <a:srgbClr val="089C9C"/>
    <a:srgbClr val="9A76B3"/>
    <a:srgbClr val="35184B"/>
    <a:srgbClr val="311645"/>
    <a:srgbClr val="06788D"/>
    <a:srgbClr val="A8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7C7CC6-9161-4085-999A-3D903385F589}" v="1" dt="2025-01-16T16:45:54.3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17"/>
    <p:restoredTop sz="94595"/>
  </p:normalViewPr>
  <p:slideViewPr>
    <p:cSldViewPr snapToGrid="0" snapToObjects="1">
      <p:cViewPr varScale="1">
        <p:scale>
          <a:sx n="73" d="100"/>
          <a:sy n="73" d="100"/>
        </p:scale>
        <p:origin x="32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0" y="1720956"/>
            <a:ext cx="6995160" cy="3660987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523125"/>
            <a:ext cx="6172200" cy="2538835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11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0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89308" y="559858"/>
            <a:ext cx="1774508" cy="89114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5785" y="559858"/>
            <a:ext cx="5220653" cy="89114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509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5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99" y="2621600"/>
            <a:ext cx="7098030" cy="437419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1499" y="7037179"/>
            <a:ext cx="7098030" cy="23002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/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65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5785" y="2799291"/>
            <a:ext cx="3497580" cy="6672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6235" y="2799291"/>
            <a:ext cx="3497580" cy="6672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584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559861"/>
            <a:ext cx="7098030" cy="20325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858" y="2577783"/>
            <a:ext cx="3481506" cy="126333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6858" y="3841115"/>
            <a:ext cx="3481506" cy="5649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66235" y="2577783"/>
            <a:ext cx="3498652" cy="126333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66235" y="3841115"/>
            <a:ext cx="3498652" cy="5649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96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6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649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701040"/>
            <a:ext cx="2654260" cy="245364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8652" y="1514054"/>
            <a:ext cx="4166235" cy="7472892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6857" y="3154680"/>
            <a:ext cx="2654260" cy="5844435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3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701040"/>
            <a:ext cx="2654260" cy="245364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98652" y="1514054"/>
            <a:ext cx="4166235" cy="7472892"/>
          </a:xfrm>
        </p:spPr>
        <p:txBody>
          <a:bodyPr anchor="t"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6857" y="3154680"/>
            <a:ext cx="2654260" cy="5844435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3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5785" y="559861"/>
            <a:ext cx="7098030" cy="2032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5785" y="2799291"/>
            <a:ext cx="7098030" cy="6672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5785" y="9746406"/>
            <a:ext cx="185166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DBA0B-86B2-4641-9195-D3D3575F30AE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26055" y="9746406"/>
            <a:ext cx="277749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12155" y="9746406"/>
            <a:ext cx="1851660" cy="559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7D34D-4ADF-C34F-AD87-DE73FDD3F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96996" y="7968692"/>
            <a:ext cx="6117164" cy="1447191"/>
            <a:chOff x="-38653" y="9927138"/>
            <a:chExt cx="7481445" cy="1879457"/>
          </a:xfrm>
        </p:grpSpPr>
        <p:sp>
          <p:nvSpPr>
            <p:cNvPr id="21" name="Rectangle 20"/>
            <p:cNvSpPr/>
            <p:nvPr/>
          </p:nvSpPr>
          <p:spPr>
            <a:xfrm>
              <a:off x="0" y="10027835"/>
              <a:ext cx="7442792" cy="1489862"/>
            </a:xfrm>
            <a:prstGeom prst="rect">
              <a:avLst/>
            </a:prstGeom>
            <a:solidFill>
              <a:srgbClr val="808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1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-38653" y="9927138"/>
              <a:ext cx="7196177" cy="1879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s-ES" sz="12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Para participar no tienes que estar listo para dejarlo. </a:t>
              </a:r>
            </a:p>
            <a:p>
              <a:pPr algn="ctr">
                <a:lnSpc>
                  <a:spcPct val="150000"/>
                </a:lnSpc>
              </a:pPr>
              <a:r>
                <a:rPr lang="es-ES" sz="12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Estamos </a:t>
              </a:r>
              <a:r>
                <a:rPr lang="es-ES" sz="12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aca</a:t>
              </a:r>
              <a:r>
                <a:rPr lang="es-ES" sz="12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 para cuando y en donde nos necesites. </a:t>
              </a:r>
            </a:p>
            <a:p>
              <a:pPr algn="ctr">
                <a:lnSpc>
                  <a:spcPct val="150000"/>
                </a:lnSpc>
              </a:pPr>
              <a:r>
                <a:rPr lang="es-ES" sz="12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De la forma en que sea mas conveniente para ti. </a:t>
              </a:r>
            </a:p>
            <a:p>
              <a:pPr algn="ctr">
                <a:lnSpc>
                  <a:spcPct val="150000"/>
                </a:lnSpc>
              </a:pPr>
              <a:r>
                <a:rPr lang="es-ES" sz="12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Visita VAMOS.EXProgram.com/CLIENT para </a:t>
              </a:r>
              <a:r>
                <a:rPr lang="es-ES" sz="12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parender</a:t>
              </a:r>
              <a:r>
                <a:rPr lang="es-ES" sz="12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 mas y empezar ahora.</a:t>
              </a:r>
              <a:endParaRPr lang="en-US" sz="1200" b="1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5874941" y="3213736"/>
            <a:ext cx="2354659" cy="7301864"/>
          </a:xfrm>
          <a:prstGeom prst="rect">
            <a:avLst/>
          </a:prstGeom>
          <a:solidFill>
            <a:srgbClr val="FFF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815515" y="3254695"/>
            <a:ext cx="229876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88"/>
              </a:spcBef>
              <a:spcAft>
                <a:spcPts val="777"/>
              </a:spcAft>
            </a:pPr>
            <a:r>
              <a:rPr lang="es-ES" sz="1200" b="1" dirty="0">
                <a:solidFill>
                  <a:srgbClr val="321749"/>
                </a:solidFill>
                <a:latin typeface="Jeko" charset="0"/>
                <a:ea typeface="Jeko" charset="0"/>
                <a:cs typeface="Jeko" charset="0"/>
              </a:rPr>
              <a:t>Programa EX </a:t>
            </a:r>
            <a:r>
              <a:rPr lang="es-ES" sz="12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es un programa digital personalizado para dejar de usar cualquier tipo de tabaco. El programa a sido desarrollado con el Mayo </a:t>
            </a:r>
            <a:r>
              <a:rPr lang="es-ES" sz="1200" b="1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Clinic</a:t>
            </a:r>
            <a:r>
              <a:rPr lang="es-ES" sz="12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. Así usted fume cigarrillos, cigarrillos electrónicos o tabaco de mascar, este programa ayuda acabar con la adicción y a vivir una vida libre de tabaco. </a:t>
            </a:r>
            <a:endParaRPr lang="en-US" sz="1200" b="1" dirty="0">
              <a:solidFill>
                <a:srgbClr val="515250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51448" y="6216452"/>
            <a:ext cx="18005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Chat en vivo con asesoría de expertos.</a:t>
            </a:r>
            <a:endParaRPr lang="en-US" sz="1100" b="1" dirty="0">
              <a:solidFill>
                <a:srgbClr val="515250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50464" y="7299571"/>
            <a:ext cx="2112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Parches, goma de </a:t>
            </a:r>
            <a:r>
              <a:rPr lang="es-ES" sz="1100" b="1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mazcar</a:t>
            </a:r>
            <a:r>
              <a:rPr lang="es-E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y caramelos duros de nicotina enviados por correo a su hogar.</a:t>
            </a:r>
            <a:endParaRPr lang="en-US" sz="1100" b="1" dirty="0">
              <a:solidFill>
                <a:srgbClr val="515250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51461" y="9913287"/>
            <a:ext cx="21121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Textos personalizados, correos electrónicos y mas!</a:t>
            </a:r>
            <a:endParaRPr lang="en-US" sz="1100" b="1" dirty="0">
              <a:solidFill>
                <a:srgbClr val="515250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97642" y="8745936"/>
            <a:ext cx="193450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Una comunidad vibrante con personas que </a:t>
            </a:r>
            <a:r>
              <a:rPr lang="es-ES" sz="1100" b="1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estan</a:t>
            </a:r>
            <a:r>
              <a:rPr lang="es-E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pasando por lo mismo.</a:t>
            </a:r>
            <a:r>
              <a:rPr lang="en-US" sz="11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1663" y="3446580"/>
            <a:ext cx="5513278" cy="7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388"/>
              </a:spcAft>
            </a:pPr>
            <a:r>
              <a:rPr lang="en-US" sz="1500" b="1" spc="194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PASA MÁS TIEMPO CON TUS SERES QUERIDOS EN VEZ DE ESTAR A SOLAS CON EL TABACO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3287278" y="9503918"/>
            <a:ext cx="0" cy="50127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28689" y="6053346"/>
            <a:ext cx="4691639" cy="749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1500" b="1" dirty="0">
                <a:solidFill>
                  <a:srgbClr val="656767"/>
                </a:solidFill>
                <a:latin typeface="Jeko" charset="0"/>
                <a:ea typeface="Jeko" charset="0"/>
                <a:cs typeface="Jeko" charset="0"/>
              </a:rPr>
              <a:t>Vive tu vida libre de adicción al tabaco. ¡Hoy puedes aprender cómo hacerlo uniéndote Programa EX!</a:t>
            </a:r>
            <a:endParaRPr lang="en-US" sz="1500" b="1" spc="194" dirty="0">
              <a:solidFill>
                <a:srgbClr val="656767"/>
              </a:solidFill>
              <a:latin typeface="Jeko" charset="0"/>
              <a:ea typeface="Jeko" charset="0"/>
              <a:cs typeface="Jeko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94331" y="7343092"/>
            <a:ext cx="5289247" cy="420601"/>
            <a:chOff x="377472" y="11962830"/>
            <a:chExt cx="6779232" cy="439833"/>
          </a:xfrm>
        </p:grpSpPr>
        <p:sp>
          <p:nvSpPr>
            <p:cNvPr id="25" name="Rectangle 24"/>
            <p:cNvSpPr/>
            <p:nvPr/>
          </p:nvSpPr>
          <p:spPr>
            <a:xfrm>
              <a:off x="377472" y="11972011"/>
              <a:ext cx="6779232" cy="430652"/>
            </a:xfrm>
            <a:prstGeom prst="rect">
              <a:avLst/>
            </a:prstGeom>
            <a:solidFill>
              <a:srgbClr val="2A9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1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4744" y="11962830"/>
              <a:ext cx="6495942" cy="376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3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Es</a:t>
              </a:r>
              <a:r>
                <a:rPr lang="en-US" sz="13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 GRATIS </a:t>
              </a:r>
              <a:r>
                <a:rPr lang="en-US" sz="13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porque</a:t>
              </a:r>
              <a:r>
                <a:rPr lang="en-US" sz="13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 lo </a:t>
              </a:r>
              <a:r>
                <a:rPr lang="en-US" sz="13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cubre</a:t>
              </a:r>
              <a:r>
                <a:rPr lang="en-US" sz="13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3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su</a:t>
              </a:r>
              <a:r>
                <a:rPr lang="en-US" sz="13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 </a:t>
              </a:r>
              <a:r>
                <a:rPr lang="en-US" sz="1300" b="1" dirty="0" err="1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empleador</a:t>
              </a:r>
              <a:r>
                <a:rPr lang="en-US" sz="1300" b="1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!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>
            <a:off x="494331" y="4482068"/>
            <a:ext cx="5289246" cy="1331409"/>
          </a:xfrm>
          <a:prstGeom prst="rect">
            <a:avLst/>
          </a:prstGeom>
          <a:noFill/>
          <a:ln>
            <a:solidFill>
              <a:srgbClr val="A8A7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11" dirty="0"/>
          </a:p>
        </p:txBody>
      </p:sp>
      <p:grpSp>
        <p:nvGrpSpPr>
          <p:cNvPr id="36" name="Group 35"/>
          <p:cNvGrpSpPr/>
          <p:nvPr/>
        </p:nvGrpSpPr>
        <p:grpSpPr>
          <a:xfrm>
            <a:off x="494331" y="4479806"/>
            <a:ext cx="5289247" cy="373039"/>
            <a:chOff x="265730" y="3860391"/>
            <a:chExt cx="5273833" cy="373039"/>
          </a:xfrm>
        </p:grpSpPr>
        <p:sp>
          <p:nvSpPr>
            <p:cNvPr id="29" name="Rectangle 28"/>
            <p:cNvSpPr/>
            <p:nvPr/>
          </p:nvSpPr>
          <p:spPr>
            <a:xfrm>
              <a:off x="265730" y="3860391"/>
              <a:ext cx="5273833" cy="373039"/>
            </a:xfrm>
            <a:prstGeom prst="rect">
              <a:avLst/>
            </a:prstGeom>
            <a:solidFill>
              <a:srgbClr val="808286"/>
            </a:solidFill>
            <a:ln>
              <a:solidFill>
                <a:srgbClr val="8082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1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33852" y="3866700"/>
              <a:ext cx="3582303" cy="359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300" b="1" spc="300" dirty="0">
                  <a:solidFill>
                    <a:schemeClr val="bg1"/>
                  </a:solidFill>
                  <a:latin typeface="Jeko" charset="0"/>
                  <a:ea typeface="Jeko" charset="0"/>
                  <a:cs typeface="Jeko" charset="0"/>
                </a:rPr>
                <a:t>TIENE ACCESO A: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922757" y="5001988"/>
            <a:ext cx="449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latin typeface="Jeko" charset="0"/>
                <a:ea typeface="Jeko" charset="0"/>
                <a:cs typeface="Jeko" charset="0"/>
              </a:rPr>
              <a:t>(El </a:t>
            </a:r>
            <a:r>
              <a:rPr lang="en-US" sz="1200" dirty="0" err="1">
                <a:latin typeface="Jeko" charset="0"/>
                <a:ea typeface="Jeko" charset="0"/>
                <a:cs typeface="Jeko" charset="0"/>
              </a:rPr>
              <a:t>costo</a:t>
            </a:r>
            <a:r>
              <a:rPr lang="en-US" sz="120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dirty="0" err="1">
                <a:latin typeface="Jeko" charset="0"/>
                <a:ea typeface="Jeko" charset="0"/>
                <a:cs typeface="Jeko" charset="0"/>
              </a:rPr>
              <a:t>promedio</a:t>
            </a:r>
            <a:r>
              <a:rPr lang="en-US" sz="1200" dirty="0">
                <a:latin typeface="Jeko" charset="0"/>
                <a:ea typeface="Jeko" charset="0"/>
                <a:cs typeface="Jeko" charset="0"/>
              </a:rPr>
              <a:t> de </a:t>
            </a:r>
            <a:r>
              <a:rPr lang="en-US" sz="1200" dirty="0" err="1">
                <a:latin typeface="Jeko" charset="0"/>
                <a:ea typeface="Jeko" charset="0"/>
                <a:cs typeface="Jeko" charset="0"/>
              </a:rPr>
              <a:t>los</a:t>
            </a:r>
            <a:r>
              <a:rPr lang="en-US" sz="120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dirty="0" err="1">
                <a:latin typeface="Jeko" charset="0"/>
                <a:ea typeface="Jeko" charset="0"/>
                <a:cs typeface="Jeko" charset="0"/>
              </a:rPr>
              <a:t>cigarrillos</a:t>
            </a:r>
            <a:r>
              <a:rPr lang="en-US" sz="1200" dirty="0">
                <a:latin typeface="Jeko" charset="0"/>
                <a:ea typeface="Jeko" charset="0"/>
                <a:cs typeface="Jeko" charset="0"/>
              </a:rPr>
              <a:t>: $6.55 </a:t>
            </a:r>
            <a:r>
              <a:rPr lang="en-US" sz="1200" dirty="0" err="1">
                <a:latin typeface="Jeko" charset="0"/>
                <a:ea typeface="Jeko" charset="0"/>
                <a:cs typeface="Jeko" charset="0"/>
              </a:rPr>
              <a:t>por</a:t>
            </a:r>
            <a:r>
              <a:rPr lang="en-US" sz="1200" dirty="0">
                <a:latin typeface="Jeko" charset="0"/>
                <a:ea typeface="Jeko" charset="0"/>
                <a:cs typeface="Jeko" charset="0"/>
              </a:rPr>
              <a:t> </a:t>
            </a:r>
            <a:r>
              <a:rPr lang="en-US" sz="1200" dirty="0" err="1">
                <a:latin typeface="Jeko" charset="0"/>
                <a:ea typeface="Jeko" charset="0"/>
                <a:cs typeface="Jeko" charset="0"/>
              </a:rPr>
              <a:t>paquete</a:t>
            </a:r>
            <a:r>
              <a:rPr lang="en-US" sz="1200" dirty="0">
                <a:latin typeface="Jeko" charset="0"/>
                <a:ea typeface="Jeko" charset="0"/>
                <a:cs typeface="Jeko" charset="0"/>
              </a:rPr>
              <a:t>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1815" y="5301112"/>
            <a:ext cx="5137507" cy="379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$196.50 </a:t>
            </a:r>
            <a:r>
              <a:rPr lang="en-US" sz="1400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mensual</a:t>
            </a:r>
            <a:r>
              <a:rPr lang="en-US" sz="140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 |  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$2,358 </a:t>
            </a:r>
            <a:r>
              <a:rPr lang="en-US" sz="1400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anual</a:t>
            </a:r>
            <a:r>
              <a:rPr lang="en-US" sz="140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 |  </a:t>
            </a:r>
            <a:r>
              <a:rPr lang="en-US" sz="1400" b="1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$11,790 </a:t>
            </a:r>
            <a:r>
              <a:rPr lang="en-US" sz="1400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en</a:t>
            </a:r>
            <a:r>
              <a:rPr lang="en-US" sz="1400" dirty="0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 5 </a:t>
            </a:r>
            <a:r>
              <a:rPr lang="en-US" sz="1400" dirty="0" err="1">
                <a:solidFill>
                  <a:srgbClr val="515250"/>
                </a:solidFill>
                <a:latin typeface="Jeko" charset="0"/>
                <a:ea typeface="Jeko" charset="0"/>
                <a:cs typeface="Jeko" charset="0"/>
              </a:rPr>
              <a:t>años</a:t>
            </a:r>
            <a:endParaRPr lang="en-US" sz="1400" dirty="0">
              <a:solidFill>
                <a:srgbClr val="515250"/>
              </a:solidFill>
              <a:latin typeface="Jeko" charset="0"/>
              <a:ea typeface="Jeko" charset="0"/>
              <a:cs typeface="Jeko" charset="0"/>
            </a:endParaRPr>
          </a:p>
        </p:txBody>
      </p:sp>
      <p:sp>
        <p:nvSpPr>
          <p:cNvPr id="34" name="Triangle 33"/>
          <p:cNvSpPr/>
          <p:nvPr/>
        </p:nvSpPr>
        <p:spPr>
          <a:xfrm flipH="1" flipV="1">
            <a:off x="3124760" y="5336807"/>
            <a:ext cx="127810" cy="110181"/>
          </a:xfrm>
          <a:prstGeom prst="triangle">
            <a:avLst/>
          </a:prstGeom>
          <a:solidFill>
            <a:srgbClr val="A8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67" tIns="29584" rIns="59167" bIns="295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11"/>
          </a:p>
        </p:txBody>
      </p:sp>
      <p:sp>
        <p:nvSpPr>
          <p:cNvPr id="35" name="TextBox 34"/>
          <p:cNvSpPr txBox="1"/>
          <p:nvPr/>
        </p:nvSpPr>
        <p:spPr>
          <a:xfrm>
            <a:off x="1201177" y="1725345"/>
            <a:ext cx="5963380" cy="27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11" b="1" spc="388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WHAT WOULD YOU RATHER HAVE IN YOUR POCKET?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73" y="0"/>
            <a:ext cx="8244773" cy="321373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22696" y="1358376"/>
            <a:ext cx="712036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spc="600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rPr>
              <a:t>¿QUÉ PREFIERES TENER EN TU BOLSILLO?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88" y="9578700"/>
            <a:ext cx="2005156" cy="4083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780" y="9265730"/>
            <a:ext cx="803686" cy="8036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287" y="8027377"/>
            <a:ext cx="793865" cy="7938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780" y="6611257"/>
            <a:ext cx="793864" cy="793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FF72FE-ED3D-E9BF-1577-CF1EB7AF19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10163116"/>
            <a:ext cx="2188654" cy="2133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CD75BE-3F92-3850-0012-90FE3FC50C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7406" y="5645799"/>
            <a:ext cx="673746" cy="67374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645D2E-06FB-AAF7-ADAA-F6701529F0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173" y="0"/>
            <a:ext cx="8244773" cy="105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45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990</TotalTime>
  <Words>235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Jeko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Mossey</dc:creator>
  <cp:lastModifiedBy>Toni Marcano</cp:lastModifiedBy>
  <cp:revision>26</cp:revision>
  <dcterms:created xsi:type="dcterms:W3CDTF">2020-05-27T15:53:07Z</dcterms:created>
  <dcterms:modified xsi:type="dcterms:W3CDTF">2025-02-12T17:43:25Z</dcterms:modified>
</cp:coreProperties>
</file>